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1" autoAdjust="0"/>
    <p:restoredTop sz="83483" autoAdjust="0"/>
  </p:normalViewPr>
  <p:slideViewPr>
    <p:cSldViewPr snapToGrid="0" showGuides="1">
      <p:cViewPr varScale="1">
        <p:scale>
          <a:sx n="62" d="100"/>
          <a:sy n="62" d="100"/>
        </p:scale>
        <p:origin x="762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B0B8A-92F2-44DC-AB9C-C9D14F9C015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85A27-3D66-45B5-93BA-E04483C71A74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/>
      </dgm:spPr>
      <dgm:t>
        <a:bodyPr/>
        <a:lstStyle/>
        <a:p>
          <a:endParaRPr lang="en-US" sz="4800" b="1" cap="none" spc="0" dirty="0" smtClean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4800" b="1" cap="none" spc="0" dirty="0" smtClean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4800" b="1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A624CD-F141-4D5D-9CA6-513CE365E627}" type="parTrans" cxnId="{1449FAA2-DB27-4886-A6B4-198CCC44BE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0B2F1A-29B0-4A45-852F-AFD13D7A9909}" type="sibTrans" cxnId="{1449FAA2-DB27-4886-A6B4-198CCC44BE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3D951C1-BEE4-419A-8E11-D7F7722F039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ৈ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মাছের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বর্ণনা  করতে পারবে</a:t>
          </a:r>
          <a:endParaRPr lang="en-US" dirty="0">
            <a:solidFill>
              <a:schemeClr val="bg1"/>
            </a:solidFill>
          </a:endParaRPr>
        </a:p>
      </dgm:t>
    </dgm:pt>
    <dgm:pt modelId="{2744B08A-C6AE-4B7F-91E4-172954A7426C}" type="parTrans" cxnId="{7E57E17D-FAA1-4D49-9E47-64DD50C7E4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9AC06C-DE9B-476F-9827-41758A84D4CC}" type="sibTrans" cxnId="{7E57E17D-FAA1-4D49-9E47-64DD50C7E4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1368E8-F94C-46D7-890B-5603307DDCF9}">
      <dgm:prSet/>
      <dgm:spPr/>
      <dgm:t>
        <a:bodyPr/>
        <a:lstStyle/>
        <a:p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কৈ মাছের রোগ প্রতিকার ব্যবস্থা ব্যাখ্যা করতে  পারবে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E5173C-C104-4034-8A47-DAB479380121}" type="sibTrans" cxnId="{11A9BB7B-93D2-4CE7-A102-C2D093595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36AAC5-978A-482F-9B03-21EEE8816A5B}" type="parTrans" cxnId="{11A9BB7B-93D2-4CE7-A102-C2D093595BC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A4609F-44A0-4371-8E50-E82FCBD79799}" type="pres">
      <dgm:prSet presAssocID="{239B0B8A-92F2-44DC-AB9C-C9D14F9C015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5A9645E-DE0E-476A-803E-20B816EB2E83}" type="pres">
      <dgm:prSet presAssocID="{C1185A27-3D66-45B5-93BA-E04483C71A74}" presName="singleCycle" presStyleCnt="0"/>
      <dgm:spPr/>
    </dgm:pt>
    <dgm:pt modelId="{ADFDB939-FF7B-41D3-B5C5-E7FB5352DF7E}" type="pres">
      <dgm:prSet presAssocID="{C1185A27-3D66-45B5-93BA-E04483C71A74}" presName="singleCenter" presStyleLbl="node1" presStyleIdx="0" presStyleCnt="3" custScaleX="146168" custScaleY="131515" custLinFactNeighborX="1311" custLinFactNeighborY="725">
        <dgm:presLayoutVars>
          <dgm:chMax val="7"/>
          <dgm:chPref val="7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78EE9CC-FC2B-4497-8AE3-52FD252EA317}" type="pres">
      <dgm:prSet presAssocID="{2744B08A-C6AE-4B7F-91E4-172954A7426C}" presName="Name56" presStyleLbl="parChTrans1D2" presStyleIdx="0" presStyleCnt="2"/>
      <dgm:spPr/>
      <dgm:t>
        <a:bodyPr/>
        <a:lstStyle/>
        <a:p>
          <a:endParaRPr lang="en-US"/>
        </a:p>
      </dgm:t>
    </dgm:pt>
    <dgm:pt modelId="{D987C26D-3779-458C-AB44-18B8BB44425C}" type="pres">
      <dgm:prSet presAssocID="{E3D951C1-BEE4-419A-8E11-D7F7722F039B}" presName="text0" presStyleLbl="node1" presStyleIdx="1" presStyleCnt="3" custScaleX="295346" custRadScaleRad="141214" custRadScaleInc="-99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E3D6C-7AEF-4B89-8EB6-01DDCDDC5D5C}" type="pres">
      <dgm:prSet presAssocID="{8C36AAC5-978A-482F-9B03-21EEE8816A5B}" presName="Name56" presStyleLbl="parChTrans1D2" presStyleIdx="1" presStyleCnt="2"/>
      <dgm:spPr/>
      <dgm:t>
        <a:bodyPr/>
        <a:lstStyle/>
        <a:p>
          <a:endParaRPr lang="en-US"/>
        </a:p>
      </dgm:t>
    </dgm:pt>
    <dgm:pt modelId="{37208510-3C70-4EA2-A647-45D25654C59C}" type="pres">
      <dgm:prSet presAssocID="{2B1368E8-F94C-46D7-890B-5603307DDCF9}" presName="text0" presStyleLbl="node1" presStyleIdx="2" presStyleCnt="3" custScaleX="320519" custRadScaleRad="145272" custRadScaleInc="-98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8D0725-347B-44F5-B6D1-41FF133A437A}" type="presOf" srcId="{E3D951C1-BEE4-419A-8E11-D7F7722F039B}" destId="{D987C26D-3779-458C-AB44-18B8BB44425C}" srcOrd="0" destOrd="0" presId="urn:microsoft.com/office/officeart/2008/layout/RadialCluster"/>
    <dgm:cxn modelId="{7E57E17D-FAA1-4D49-9E47-64DD50C7E480}" srcId="{C1185A27-3D66-45B5-93BA-E04483C71A74}" destId="{E3D951C1-BEE4-419A-8E11-D7F7722F039B}" srcOrd="0" destOrd="0" parTransId="{2744B08A-C6AE-4B7F-91E4-172954A7426C}" sibTransId="{8A9AC06C-DE9B-476F-9827-41758A84D4CC}"/>
    <dgm:cxn modelId="{1449FAA2-DB27-4886-A6B4-198CCC44BEFE}" srcId="{239B0B8A-92F2-44DC-AB9C-C9D14F9C015C}" destId="{C1185A27-3D66-45B5-93BA-E04483C71A74}" srcOrd="0" destOrd="0" parTransId="{86A624CD-F141-4D5D-9CA6-513CE365E627}" sibTransId="{6A0B2F1A-29B0-4A45-852F-AFD13D7A9909}"/>
    <dgm:cxn modelId="{F4764A36-8A1E-4A0C-8252-D3C48021CCDB}" type="presOf" srcId="{239B0B8A-92F2-44DC-AB9C-C9D14F9C015C}" destId="{00A4609F-44A0-4371-8E50-E82FCBD79799}" srcOrd="0" destOrd="0" presId="urn:microsoft.com/office/officeart/2008/layout/RadialCluster"/>
    <dgm:cxn modelId="{76F61497-CDFD-43A3-8004-47DAAA7F2124}" type="presOf" srcId="{C1185A27-3D66-45B5-93BA-E04483C71A74}" destId="{ADFDB939-FF7B-41D3-B5C5-E7FB5352DF7E}" srcOrd="0" destOrd="0" presId="urn:microsoft.com/office/officeart/2008/layout/RadialCluster"/>
    <dgm:cxn modelId="{D3749453-9380-4972-9606-085575DC2E00}" type="presOf" srcId="{2B1368E8-F94C-46D7-890B-5603307DDCF9}" destId="{37208510-3C70-4EA2-A647-45D25654C59C}" srcOrd="0" destOrd="0" presId="urn:microsoft.com/office/officeart/2008/layout/RadialCluster"/>
    <dgm:cxn modelId="{1724CF8B-F773-4A8C-B903-49C3F0476359}" type="presOf" srcId="{2744B08A-C6AE-4B7F-91E4-172954A7426C}" destId="{A78EE9CC-FC2B-4497-8AE3-52FD252EA317}" srcOrd="0" destOrd="0" presId="urn:microsoft.com/office/officeart/2008/layout/RadialCluster"/>
    <dgm:cxn modelId="{11A9BB7B-93D2-4CE7-A102-C2D093595BCA}" srcId="{C1185A27-3D66-45B5-93BA-E04483C71A74}" destId="{2B1368E8-F94C-46D7-890B-5603307DDCF9}" srcOrd="1" destOrd="0" parTransId="{8C36AAC5-978A-482F-9B03-21EEE8816A5B}" sibTransId="{D7E5173C-C104-4034-8A47-DAB479380121}"/>
    <dgm:cxn modelId="{3E9BDE38-559E-4AB4-804A-4CFCD88C5EC4}" type="presOf" srcId="{8C36AAC5-978A-482F-9B03-21EEE8816A5B}" destId="{1AEE3D6C-7AEF-4B89-8EB6-01DDCDDC5D5C}" srcOrd="0" destOrd="0" presId="urn:microsoft.com/office/officeart/2008/layout/RadialCluster"/>
    <dgm:cxn modelId="{76358F15-5DEE-48CB-BE1C-15E5502A4799}" type="presParOf" srcId="{00A4609F-44A0-4371-8E50-E82FCBD79799}" destId="{D5A9645E-DE0E-476A-803E-20B816EB2E83}" srcOrd="0" destOrd="0" presId="urn:microsoft.com/office/officeart/2008/layout/RadialCluster"/>
    <dgm:cxn modelId="{EF52A8C9-2156-461B-94F6-99B401B09472}" type="presParOf" srcId="{D5A9645E-DE0E-476A-803E-20B816EB2E83}" destId="{ADFDB939-FF7B-41D3-B5C5-E7FB5352DF7E}" srcOrd="0" destOrd="0" presId="urn:microsoft.com/office/officeart/2008/layout/RadialCluster"/>
    <dgm:cxn modelId="{3F7CBB1D-F080-4552-8976-A909701550E3}" type="presParOf" srcId="{D5A9645E-DE0E-476A-803E-20B816EB2E83}" destId="{A78EE9CC-FC2B-4497-8AE3-52FD252EA317}" srcOrd="1" destOrd="0" presId="urn:microsoft.com/office/officeart/2008/layout/RadialCluster"/>
    <dgm:cxn modelId="{F2D6B6E5-6D08-49F9-A8BA-5901BC945883}" type="presParOf" srcId="{D5A9645E-DE0E-476A-803E-20B816EB2E83}" destId="{D987C26D-3779-458C-AB44-18B8BB44425C}" srcOrd="2" destOrd="0" presId="urn:microsoft.com/office/officeart/2008/layout/RadialCluster"/>
    <dgm:cxn modelId="{B5DEDAB9-A280-4144-AC92-DB4B8C663982}" type="presParOf" srcId="{D5A9645E-DE0E-476A-803E-20B816EB2E83}" destId="{1AEE3D6C-7AEF-4B89-8EB6-01DDCDDC5D5C}" srcOrd="3" destOrd="0" presId="urn:microsoft.com/office/officeart/2008/layout/RadialCluster"/>
    <dgm:cxn modelId="{423804E1-7CD6-4AB9-A3E1-99DBBD0BC9ED}" type="presParOf" srcId="{D5A9645E-DE0E-476A-803E-20B816EB2E83}" destId="{37208510-3C70-4EA2-A647-45D25654C59C}" srcOrd="4" destOrd="0" presId="urn:microsoft.com/office/officeart/2008/layout/RadialCluster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DB939-FF7B-41D3-B5C5-E7FB5352DF7E}">
      <dsp:nvSpPr>
        <dsp:cNvPr id="0" name=""/>
        <dsp:cNvSpPr/>
      </dsp:nvSpPr>
      <dsp:spPr>
        <a:xfrm>
          <a:off x="4582983" y="2022510"/>
          <a:ext cx="2874632" cy="258645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cap="none" spc="0" dirty="0" smtClean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b="1" kern="1200" cap="none" spc="0" dirty="0" smtClean="0">
            <a:ln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cap="none" spc="0" dirty="0" smtClean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3963" y="2401288"/>
        <a:ext cx="2032672" cy="1828901"/>
      </dsp:txXfrm>
    </dsp:sp>
    <dsp:sp modelId="{A78EE9CC-FC2B-4497-8AE3-52FD252EA317}">
      <dsp:nvSpPr>
        <dsp:cNvPr id="0" name=""/>
        <dsp:cNvSpPr/>
      </dsp:nvSpPr>
      <dsp:spPr>
        <a:xfrm rot="10864233">
          <a:off x="4200075" y="3285302"/>
          <a:ext cx="382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29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7C26D-3779-458C-AB44-18B8BB44425C}">
      <dsp:nvSpPr>
        <dsp:cNvPr id="0" name=""/>
        <dsp:cNvSpPr/>
      </dsp:nvSpPr>
      <dsp:spPr>
        <a:xfrm>
          <a:off x="308439" y="2586531"/>
          <a:ext cx="3891669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bn-BD" sz="33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33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ৈ </a:t>
          </a:r>
          <a:r>
            <a:rPr lang="en-US" sz="33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মাছের</a:t>
          </a:r>
          <a:r>
            <a:rPr lang="en-US" sz="33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রোগ</a:t>
          </a:r>
          <a:r>
            <a:rPr lang="en-US" sz="33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r>
            <a:rPr lang="en-US" sz="33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3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bn-BD" sz="33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বর্ণনা  করতে পারবে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372762" y="2650854"/>
        <a:ext cx="3763023" cy="1189018"/>
      </dsp:txXfrm>
    </dsp:sp>
    <dsp:sp modelId="{1AEE3D6C-7AEF-4B89-8EB6-01DDCDDC5D5C}">
      <dsp:nvSpPr>
        <dsp:cNvPr id="0" name=""/>
        <dsp:cNvSpPr/>
      </dsp:nvSpPr>
      <dsp:spPr>
        <a:xfrm rot="27033">
          <a:off x="7457613" y="3327771"/>
          <a:ext cx="1855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5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08510-3C70-4EA2-A647-45D25654C59C}">
      <dsp:nvSpPr>
        <dsp:cNvPr id="0" name=""/>
        <dsp:cNvSpPr/>
      </dsp:nvSpPr>
      <dsp:spPr>
        <a:xfrm>
          <a:off x="7643136" y="2686274"/>
          <a:ext cx="4223365" cy="1317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34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কৈ মাছের রোগ প্রতিকার ব্যবস্থা ব্যাখ্যা করতে  পারবে</a:t>
          </a:r>
          <a:endParaRPr lang="en-US" sz="34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07459" y="2750597"/>
        <a:ext cx="4094719" cy="118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573E-29AC-47E7-A17F-1EEDEE51E9E3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2D18-BB84-4C2F-9DEA-AA351F38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6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স্বাগতম জানিয়ে ছবিটির পটভূমি জানতে চাইবেন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পেশ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5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 প্রদর্শন করে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 প্রশ্ন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বিষয়বস্তু বের করে  আনার চেষ্টা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4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সবশেষে পাঠ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শিখনফল বুঝিয়ে বলবেন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97F6A-A0DB-43F5-A817-68CF54D883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2D18-BB84-4C2F-9DEA-AA351F3805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2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9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9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8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8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6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7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9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40A0F-DF8F-4874-B8DD-AA16B1E6F38E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DC5D-64C9-4888-8D31-14F34037C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5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02701" y="2562905"/>
            <a:ext cx="9159418" cy="3779758"/>
          </a:xfrm>
          <a:prstGeom prst="roundRect">
            <a:avLst/>
          </a:prstGeom>
          <a:gradFill flip="none" rotWithShape="1">
            <a:gsLst>
              <a:gs pos="0">
                <a:srgbClr val="66F488">
                  <a:shade val="30000"/>
                  <a:satMod val="115000"/>
                </a:srgbClr>
              </a:gs>
              <a:gs pos="50000">
                <a:srgbClr val="66F488">
                  <a:shade val="67500"/>
                  <a:satMod val="115000"/>
                </a:srgbClr>
              </a:gs>
              <a:gs pos="100000">
                <a:srgbClr val="66F488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glow rad="1041400">
              <a:srgbClr val="92D050">
                <a:alpha val="72000"/>
              </a:srgb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</a:t>
            </a:r>
            <a:r>
              <a:rPr lang="bn-BD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32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ছাড়াও </a:t>
            </a:r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317802" y="329788"/>
            <a:ext cx="9729216" cy="194095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622300">
              <a:schemeClr val="accent5">
                <a:satMod val="175000"/>
                <a:alpha val="3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cap="none" spc="5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5400" cap="none" spc="50" dirty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en-US" sz="5400" cap="none" spc="50" dirty="0">
              <a:ln w="0"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8882" y="6099128"/>
            <a:ext cx="1035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রং গাঢ় সবুজ হলে বা বা পানি নষ্ট হলে পানি পরিবর্তন করতে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9" y="1514632"/>
            <a:ext cx="5007630" cy="3750889"/>
          </a:xfrm>
          <a:prstGeom prst="rect">
            <a:avLst/>
          </a:prstGeom>
          <a:effectLst>
            <a:glow rad="19050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21" y="1514631"/>
            <a:ext cx="5007630" cy="3750889"/>
          </a:xfrm>
          <a:prstGeom prst="rect">
            <a:avLst/>
          </a:prstGeom>
          <a:effectLst>
            <a:glow rad="1536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963335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460" y="5995890"/>
            <a:ext cx="1132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 লাল স্তর পড়লে প্রতি শতকে ৫০ গ্রাম ব্লিচিং পাউডার প্রয়োগ করতে হবে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3" y="2008758"/>
            <a:ext cx="4953280" cy="3356618"/>
          </a:xfrm>
          <a:prstGeom prst="rect">
            <a:avLst/>
          </a:prstGeom>
          <a:effectLst>
            <a:glow rad="1587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2006670"/>
            <a:ext cx="5026415" cy="3344851"/>
          </a:xfrm>
          <a:prstGeom prst="rect">
            <a:avLst/>
          </a:prstGeom>
          <a:effectLst>
            <a:glow rad="1587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7339779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216" y="5298065"/>
            <a:ext cx="1106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প্লাংকটন নিয়ন্ত্রণের জন্য শতক প্রতি ১২ টি তেলাপিয়া ও ৪টি সিলভার কার্পের পোনা ছাড়া যেতে পারে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49593"/>
            <a:ext cx="5788196" cy="2131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glow rad="1079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  <a:reflection blurRad="12700" stA="38000" endPos="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3724" r="11887" b="8559"/>
          <a:stretch/>
        </p:blipFill>
        <p:spPr>
          <a:xfrm>
            <a:off x="914400" y="1370327"/>
            <a:ext cx="4599909" cy="3294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79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60" y="551789"/>
            <a:ext cx="3219450" cy="1981200"/>
          </a:xfrm>
          <a:prstGeom prst="rect">
            <a:avLst/>
          </a:prstGeom>
          <a:effectLst>
            <a:glow rad="8001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0439511" y="1041009"/>
            <a:ext cx="1705750" cy="830997"/>
          </a:xfrm>
          <a:prstGeom prst="leftArrowCallou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১২টি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0010" y="1542389"/>
            <a:ext cx="980049" cy="1273016"/>
          </a:xfrm>
          <a:prstGeom prst="downArrowCallou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6678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852" y="5401580"/>
            <a:ext cx="11228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অক্সিজেনের অভাব হলে পুকুরে বাঁশ পিটিয়ে অথবা সাঁতার কেটে অক্সিজেন মেশানোর ব্যবস্থা করতে হবে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87" y="1519312"/>
            <a:ext cx="4763183" cy="3076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524000">
              <a:schemeClr val="accent1">
                <a:satMod val="175000"/>
                <a:alpha val="40000"/>
              </a:schemeClr>
            </a:glow>
            <a:reflection blurRad="12700" stA="38000" endPos="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19312"/>
            <a:ext cx="5460234" cy="3057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524000">
              <a:schemeClr val="accent1">
                <a:satMod val="175000"/>
                <a:alpha val="40000"/>
              </a:schemeClr>
            </a:glow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95332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353" y="5405718"/>
            <a:ext cx="1104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প্রতিরোধের জন্য শীতের শুরুতে ১ মিটার পানির গভীরতার জন্য শতকে ০.৫-১.০ কেজি হারে চুন বা ২০০-২৫০ গ্রাম জিওলাইট প্রয়োগ করতে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449" y="1525716"/>
            <a:ext cx="3381935" cy="3381935"/>
          </a:xfrm>
          <a:prstGeom prst="rect">
            <a:avLst/>
          </a:prstGeom>
          <a:effectLst>
            <a:glow rad="137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58" y="1525716"/>
            <a:ext cx="3381935" cy="3381935"/>
          </a:xfrm>
          <a:prstGeom prst="rect">
            <a:avLst/>
          </a:prstGeom>
          <a:effectLst>
            <a:glow rad="1371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5" name="Down Arrow Callout 4"/>
          <p:cNvSpPr/>
          <p:nvPr/>
        </p:nvSpPr>
        <p:spPr>
          <a:xfrm>
            <a:off x="2840955" y="257113"/>
            <a:ext cx="1505540" cy="1084421"/>
          </a:xfrm>
          <a:prstGeom prst="downArrowCallou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০.৫-১.০</a:t>
            </a:r>
            <a:endParaRPr lang="en-US" sz="4000" dirty="0"/>
          </a:p>
        </p:txBody>
      </p:sp>
      <p:sp>
        <p:nvSpPr>
          <p:cNvPr id="6" name="Down Arrow Callout 5"/>
          <p:cNvSpPr/>
          <p:nvPr/>
        </p:nvSpPr>
        <p:spPr>
          <a:xfrm>
            <a:off x="7736100" y="192261"/>
            <a:ext cx="1742785" cy="1084421"/>
          </a:xfrm>
          <a:prstGeom prst="downArrowCallou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২০০-২৫০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83440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542" y="5446962"/>
            <a:ext cx="11662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মাসে ২ বার করে প্রতি শতকে ২৫০ গ্রাম হারে লবন প্রয়োগ করা যেতে পারে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13" y="1733930"/>
            <a:ext cx="4276166" cy="2984408"/>
          </a:xfrm>
          <a:prstGeom prst="rect">
            <a:avLst/>
          </a:prstGeom>
          <a:effectLst>
            <a:glow rad="1460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4" y="1730328"/>
            <a:ext cx="4469475" cy="2988010"/>
          </a:xfrm>
          <a:prstGeom prst="rect">
            <a:avLst/>
          </a:prstGeom>
          <a:effectLst>
            <a:glow rad="10541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8181588" y="212794"/>
            <a:ext cx="1755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২৫০ গ্রাম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850573" y="221559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মাসে ২ বার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024897" y="239656"/>
            <a:ext cx="2114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শতকে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732448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6235" y="337624"/>
            <a:ext cx="2321170" cy="783193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72" y="4984237"/>
            <a:ext cx="11690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দলে ভাগ হয়ে মাছের রোগ প্রতিরোধমূলক ব্যবস্থাসমূহ আলোচনা করবে এবং খাতায় লিখে শ্রেণিতে উপস্থাপন করবে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84" y="1575808"/>
            <a:ext cx="4550429" cy="34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0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38" y="1818114"/>
            <a:ext cx="2969929" cy="2224580"/>
          </a:xfrm>
          <a:prstGeom prst="rect">
            <a:avLst/>
          </a:prstGeom>
          <a:effectLst>
            <a:glow rad="14478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569259" y="5153478"/>
            <a:ext cx="1105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 ব্যাকটেরিয়াজনিত রোগ বা লেজ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পাখনা পচা রোগ দেখা দিলে পুকুরে শতকপ্রতি ৬-৮ গ্রাম হারে কপার সালফেট প্রয়োগ করতে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5883" y="3969364"/>
            <a:ext cx="2411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কপার সালফেট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25" r="40628"/>
          <a:stretch/>
        </p:blipFill>
        <p:spPr>
          <a:xfrm>
            <a:off x="914400" y="1431190"/>
            <a:ext cx="5117910" cy="2538174"/>
          </a:xfrm>
          <a:prstGeom prst="rect">
            <a:avLst/>
          </a:prstGeom>
          <a:effectLst>
            <a:glow rad="10668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33594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5" y="1238846"/>
            <a:ext cx="4214252" cy="3156621"/>
          </a:xfrm>
          <a:prstGeom prst="rect">
            <a:avLst/>
          </a:prstGeom>
          <a:effectLst>
            <a:glow rad="7620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15" y="1803660"/>
            <a:ext cx="2324160" cy="1630381"/>
          </a:xfrm>
          <a:prstGeom prst="rect">
            <a:avLst/>
          </a:prstGeom>
          <a:effectLst>
            <a:glow rad="7620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53" y="1039386"/>
            <a:ext cx="2603872" cy="3693435"/>
          </a:xfrm>
          <a:prstGeom prst="rect">
            <a:avLst/>
          </a:prstGeom>
          <a:effectLst>
            <a:glow rad="1587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94603" y="5356893"/>
            <a:ext cx="11802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শরীরে উঁকুন দেখা দিলে পুকুরে ডিপটারেক্স ৩০ সেমি গভীরতার জন্য প্রতি শতকে ৩-৬ গ্রাম হারে সপ্তাহে ১ বার হিসাবে পর পর ৩ বার প্রয়োগ করতে হবে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70746" y="2799329"/>
            <a:ext cx="2784499" cy="867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30213" y="3156564"/>
            <a:ext cx="896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উঁকুন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13933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90" y="846740"/>
            <a:ext cx="4721578" cy="4742657"/>
          </a:xfrm>
          <a:prstGeom prst="rect">
            <a:avLst/>
          </a:prstGeom>
          <a:effectLst>
            <a:glow rad="11430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186859" y="5589398"/>
            <a:ext cx="116630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ক্ষতরোগ হলে পুকুরে কপার সালফেট ট্রিটমেন্টের পাশাপাশি </a:t>
            </a:r>
            <a:r>
              <a:rPr lang="bn-BD" sz="34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 দিন 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 কেজি খাবারের সাথে ৩-৫ গ্রাম অক্সি-টেট্রাসাইক্লিন ব্যবহার করে রোগ নিয়ন্ত্রণ করা সম্ভব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3890" y="138855"/>
            <a:ext cx="4644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৩-৫ গ্রাম অক্সি-টেট্রাসাইক্লিন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193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2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13944" y="163603"/>
            <a:ext cx="2764112" cy="1021556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glow rad="5842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44" y="1597053"/>
            <a:ext cx="5165912" cy="4352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778000">
              <a:schemeClr val="accent6">
                <a:satMod val="175000"/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blurRad="12700" stA="38000" endPos="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0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93">
        <p:split orient="vert"/>
      </p:transition>
    </mc:Choice>
    <mc:Fallback xmlns="">
      <p:transition spd="slow" advTm="100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1248" y="833718"/>
            <a:ext cx="184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522" y="2784143"/>
            <a:ext cx="8823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	পানির রং গাঢ় সবুজ হলে কি করতে হবে?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	কৈ মাছের রোগ প্রতিরোধে কি কি ব্যবস্থা নিবে 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	কৈ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মাছের রোগ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 কি কি পদক্ষেপ নিবে?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7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8518" y="309282"/>
            <a:ext cx="2891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53" y="1078723"/>
            <a:ext cx="5877091" cy="4306876"/>
          </a:xfrm>
          <a:prstGeom prst="rect">
            <a:avLst/>
          </a:prstGeom>
          <a:effectLst>
            <a:glow rad="18288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29538" y="5540345"/>
            <a:ext cx="1048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	কৈ মাছের রোগ প্রতিকার ব্যবস্থা লিখে শিক্ষকের নিকট জমা দাও</a:t>
            </a:r>
          </a:p>
        </p:txBody>
      </p:sp>
    </p:spTree>
    <p:extLst>
      <p:ext uri="{BB962C8B-B14F-4D97-AF65-F5344CB8AC3E}">
        <p14:creationId xmlns:p14="http://schemas.microsoft.com/office/powerpoint/2010/main" val="36724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5788" y="215153"/>
            <a:ext cx="3455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9147" y="1043799"/>
            <a:ext cx="477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সুস্থ থেকো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0564837" y="677647"/>
            <a:ext cx="855682" cy="785393"/>
          </a:xfrm>
          <a:prstGeom prst="cloudCallout">
            <a:avLst/>
          </a:prstGeom>
          <a:solidFill>
            <a:schemeClr val="bg1">
              <a:lumMod val="85000"/>
            </a:schemeClr>
          </a:solidFill>
          <a:effectLst>
            <a:glow rad="10541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844062" y="827595"/>
            <a:ext cx="2152356" cy="191800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2827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71" y="2745599"/>
            <a:ext cx="6682331" cy="3635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1049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7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96101" y="0"/>
            <a:ext cx="2932541" cy="1135950"/>
          </a:xfrm>
        </p:spPr>
        <p:txBody>
          <a:bodyPr>
            <a:noAutofit/>
          </a:bodyPr>
          <a:lstStyle/>
          <a:p>
            <a:pPr algn="ctr"/>
            <a:r>
              <a:rPr lang="bn-BD" sz="576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76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955578" y="3137028"/>
            <a:ext cx="5267953" cy="3401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আহমাদ আলী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কামিল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920" dirty="0">
                <a:latin typeface="NikoshBAN"/>
              </a:rPr>
              <a:t>E-mail:shameemjamuna60@gmail.com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7332610" y="3771696"/>
            <a:ext cx="4445408" cy="2703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84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endParaRPr lang="bn-BD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পাঠ:   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84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0" y="519905"/>
            <a:ext cx="1730824" cy="186411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10749" y="2453764"/>
            <a:ext cx="27432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54" y="519905"/>
            <a:ext cx="2675147" cy="3152053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grpSp>
        <p:nvGrpSpPr>
          <p:cNvPr id="8" name="Group 7"/>
          <p:cNvGrpSpPr/>
          <p:nvPr/>
        </p:nvGrpSpPr>
        <p:grpSpPr>
          <a:xfrm>
            <a:off x="5900694" y="927279"/>
            <a:ext cx="476518" cy="5611633"/>
            <a:chOff x="5900694" y="927279"/>
            <a:chExt cx="476518" cy="561163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32513" y="927279"/>
              <a:ext cx="0" cy="56116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77212" y="1712890"/>
              <a:ext cx="0" cy="41469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00694" y="1698197"/>
              <a:ext cx="0" cy="414699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41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39">
        <p:split orient="vert"/>
      </p:transition>
    </mc:Choice>
    <mc:Fallback xmlns="">
      <p:transition spd="slow" advTm="503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50028" y="141667"/>
            <a:ext cx="4005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727" y="1250982"/>
            <a:ext cx="7294195" cy="4432236"/>
          </a:xfrm>
          <a:prstGeom prst="rect">
            <a:avLst/>
          </a:prstGeom>
          <a:effectLst>
            <a:glow rad="1905000">
              <a:schemeClr val="accent6">
                <a:satMod val="175000"/>
                <a:alpha val="52000"/>
              </a:schemeClr>
            </a:glow>
          </a:effectLst>
        </p:spPr>
      </p:pic>
      <p:sp>
        <p:nvSpPr>
          <p:cNvPr id="4" name="Oval 3"/>
          <p:cNvSpPr/>
          <p:nvPr/>
        </p:nvSpPr>
        <p:spPr>
          <a:xfrm>
            <a:off x="5055393" y="4000500"/>
            <a:ext cx="1459707" cy="857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2948" y="5762507"/>
            <a:ext cx="475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কৈ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17991" y="32174"/>
            <a:ext cx="3126156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92565" y="1053730"/>
            <a:ext cx="6777008" cy="1123712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কৈ মাছের রোগ ব্যবস্থাপনা  </a:t>
            </a:r>
            <a:endParaRPr lang="en-US" sz="6000" b="1" cap="none" spc="0" dirty="0">
              <a:ln/>
              <a:effectLst/>
            </a:endParaRPr>
          </a:p>
        </p:txBody>
      </p:sp>
      <p:pic>
        <p:nvPicPr>
          <p:cNvPr id="2050" name="Picture 2" descr="https://pepeelika.com/public/images/contentimage/bigCONT-00862~01-01-16~955Fish_disease%20and%20treat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45" y="2322681"/>
            <a:ext cx="4532802" cy="27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9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BE334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42260" y="336966"/>
            <a:ext cx="848650" cy="1816389"/>
            <a:chOff x="1195221" y="2641801"/>
            <a:chExt cx="848650" cy="1816389"/>
          </a:xfrm>
        </p:grpSpPr>
        <p:sp>
          <p:nvSpPr>
            <p:cNvPr id="3" name="Rectangle 2"/>
            <p:cNvSpPr/>
            <p:nvPr/>
          </p:nvSpPr>
          <p:spPr>
            <a:xfrm>
              <a:off x="1397540" y="2641801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91401" y="309618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1401" y="358462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95221" y="408885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49837994"/>
              </p:ext>
            </p:extLst>
          </p:nvPr>
        </p:nvGraphicFramePr>
        <p:xfrm>
          <a:off x="138651" y="196108"/>
          <a:ext cx="11903293" cy="655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25991" y="336742"/>
            <a:ext cx="3755639" cy="1838801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শিক্ষার্থীগণ-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8223C-F16D-41CF-9D20-8A52BF383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8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ADFDB939-FF7B-41D3-B5C5-E7FB5352D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A78EE9CC-FC2B-4497-8AE3-52FD252EA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graphicEl>
                                              <a:dgm id="{D987C26D-3779-458C-AB44-18B8BB44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graphicEl>
                                              <a:dgm id="{1AEE3D6C-7AEF-4B89-8EB6-01DDCDDC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graphicEl>
                                              <a:dgm id="{37208510-3C70-4EA2-A647-45D25654C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21" y="2328833"/>
            <a:ext cx="4833938" cy="2276533"/>
          </a:xfrm>
          <a:prstGeom prst="rect">
            <a:avLst/>
          </a:prstGeom>
          <a:effectLst>
            <a:glow rad="1308100">
              <a:schemeClr val="accent1">
                <a:lumMod val="60000"/>
                <a:lumOff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3" y="2328833"/>
            <a:ext cx="4216692" cy="2562226"/>
          </a:xfrm>
          <a:prstGeom prst="rect">
            <a:avLst/>
          </a:prstGeom>
          <a:effectLst>
            <a:glow rad="1308100">
              <a:schemeClr val="accent1">
                <a:lumMod val="60000"/>
                <a:lumOff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157818" y="470647"/>
            <a:ext cx="5876364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glow rad="635000">
              <a:schemeClr val="accent1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7818" y="5898513"/>
            <a:ext cx="658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কৈ মাছকে সুস্থ্য রাখার জন্য কি করা উচিৎ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79722" y="3724102"/>
            <a:ext cx="1113907" cy="674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0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5735" y="239846"/>
            <a:ext cx="6091518" cy="78319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কৈ মাছের রোগ প্রতিরোধমূলক ব্যবস্থা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6588" y="6054422"/>
            <a:ext cx="537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মাসে অন্তত একবার জাল টানতে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8" y="1302328"/>
            <a:ext cx="5598560" cy="4193516"/>
          </a:xfrm>
          <a:prstGeom prst="rect">
            <a:avLst/>
          </a:prstGeom>
          <a:effectLst>
            <a:glow rad="19050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432787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982" y="5997388"/>
            <a:ext cx="1104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গড় ওজনের সাথে মিল রেখে পুকুরে পুষ্টিসমৃদ্ধ খাদ্য সরবরাহ করতে 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722" y="1815451"/>
            <a:ext cx="4840965" cy="3221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0">
              <a:schemeClr val="accent1">
                <a:lumMod val="75000"/>
                <a:alpha val="28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55" y="1680261"/>
            <a:ext cx="3976344" cy="3573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8763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85355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429</Words>
  <Application>Microsoft Office PowerPoint</Application>
  <PresentationFormat>Widescreen</PresentationFormat>
  <Paragraphs>80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62</cp:revision>
  <dcterms:created xsi:type="dcterms:W3CDTF">2015-11-04T17:59:54Z</dcterms:created>
  <dcterms:modified xsi:type="dcterms:W3CDTF">2016-08-06T11:24:16Z</dcterms:modified>
</cp:coreProperties>
</file>